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8" r:id="rId3"/>
    <p:sldId id="292" r:id="rId4"/>
    <p:sldId id="293" r:id="rId5"/>
    <p:sldId id="294" r:id="rId6"/>
    <p:sldId id="296" r:id="rId7"/>
    <p:sldId id="297" r:id="rId8"/>
    <p:sldId id="29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75" autoAdjust="0"/>
    <p:restoredTop sz="94660"/>
  </p:normalViewPr>
  <p:slideViewPr>
    <p:cSldViewPr snapToGrid="0">
      <p:cViewPr varScale="1">
        <p:scale>
          <a:sx n="66" d="100"/>
          <a:sy n="66" d="100"/>
        </p:scale>
        <p:origin x="7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30699-CF10-456F-83D4-1BBD5C162B6E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D8E34-0408-4498-A35F-29BF573D62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66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EB354-BF53-46AA-8B91-2649151C8727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2A15AF-7ADD-4ECB-AD06-5D9F6167F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8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A15AF-7ADD-4ECB-AD06-5D9F6167FE4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107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BF3AF-38C5-4634-963E-DECF7732CD45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927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D417-F163-492E-88E0-2B86B562FB9F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35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C0BE-7C5D-422D-A41B-E077F5AA420C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56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42F67-3CBF-4683-94F3-997A23DEDC32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935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927E-D258-4D5B-A46E-5AC9C10F86CB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718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D2C9-B90B-402E-80D6-78D165E2BFCC}" type="datetime1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331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A9DA0-1006-4607-A8BC-AB23530C75D5}" type="datetime1">
              <a:rPr lang="en-GB" smtClean="0"/>
              <a:t>15/12/2019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662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57C36-9CBE-436B-BB05-2238CA759E77}" type="datetime1">
              <a:rPr lang="en-GB" smtClean="0"/>
              <a:t>15/12/2019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032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F06D8-AD6C-46A6-A4C6-51C8E7FEB5DC}" type="datetime1">
              <a:rPr lang="en-GB" smtClean="0"/>
              <a:t>15/12/2019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05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BF4E-1D02-4C7D-ACB5-5084E8B10B25}" type="datetime1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095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CA1E-F333-440E-ADB3-F78C399FAF58}" type="datetime1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711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7CF19-35DA-4573-B2D3-2DD6D207D6DD}" type="datetime1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IS303 Software Engineering CIS Department, IT college, Basrah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1A535-C737-4737-BBF4-6CFC398FE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232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4800" b="1" dirty="0" smtClean="0">
                <a:latin typeface="Perpetua" panose="02020502060401020303" pitchFamily="18" charset="0"/>
              </a:rPr>
              <a:t>IS204</a:t>
            </a:r>
            <a:endParaRPr lang="en-GB" sz="5400" b="1" dirty="0" smtClean="0">
              <a:latin typeface="Perpetua" panose="02020502060401020303" pitchFamily="18" charset="0"/>
            </a:endParaRPr>
          </a:p>
          <a:p>
            <a:pPr marL="0" indent="0" algn="ctr">
              <a:buNone/>
            </a:pPr>
            <a:r>
              <a:rPr lang="en-GB" sz="5000" b="1" dirty="0" smtClean="0">
                <a:latin typeface="Perpetua" panose="02020502060401020303" pitchFamily="18" charset="0"/>
              </a:rPr>
              <a:t>System Analysis and Design</a:t>
            </a:r>
            <a:r>
              <a:rPr lang="en-GB" sz="5400" b="1" dirty="0" smtClean="0">
                <a:latin typeface="Perpetua" panose="02020502060401020303" pitchFamily="18" charset="0"/>
              </a:rPr>
              <a:t> </a:t>
            </a:r>
            <a:endParaRPr lang="en-GB" dirty="0" smtClean="0">
              <a:latin typeface="Perpetua" panose="02020502060401020303" pitchFamily="18" charset="0"/>
            </a:endParaRPr>
          </a:p>
          <a:p>
            <a:pPr marL="0" indent="0" algn="ctr">
              <a:buNone/>
            </a:pPr>
            <a:r>
              <a:rPr lang="en-GB" b="1" dirty="0" smtClean="0">
                <a:latin typeface="Perpetua" panose="02020502060401020303" pitchFamily="18" charset="0"/>
              </a:rPr>
              <a:t>System Development</a:t>
            </a:r>
          </a:p>
          <a:p>
            <a:pPr marL="0" indent="0" algn="ctr">
              <a:buNone/>
            </a:pPr>
            <a:r>
              <a:rPr lang="en-GB" b="1" dirty="0">
                <a:latin typeface="Perpetua" panose="02020502060401020303" pitchFamily="18" charset="0"/>
              </a:rPr>
              <a:t> O</a:t>
            </a:r>
            <a:r>
              <a:rPr lang="en-GB" b="1" dirty="0" smtClean="0">
                <a:latin typeface="Perpetua" panose="02020502060401020303" pitchFamily="18" charset="0"/>
              </a:rPr>
              <a:t>rganizational </a:t>
            </a:r>
            <a:r>
              <a:rPr lang="en-GB" b="1" dirty="0">
                <a:latin typeface="Perpetua" panose="02020502060401020303" pitchFamily="18" charset="0"/>
              </a:rPr>
              <a:t>and </a:t>
            </a:r>
            <a:r>
              <a:rPr lang="en-GB" b="1" dirty="0" smtClean="0">
                <a:latin typeface="Perpetua" panose="02020502060401020303" pitchFamily="18" charset="0"/>
              </a:rPr>
              <a:t>Business </a:t>
            </a:r>
            <a:r>
              <a:rPr lang="en-GB" b="1" dirty="0">
                <a:latin typeface="Perpetua" panose="02020502060401020303" pitchFamily="18" charset="0"/>
              </a:rPr>
              <a:t>C</a:t>
            </a:r>
            <a:r>
              <a:rPr lang="en-GB" b="1" dirty="0" smtClean="0">
                <a:latin typeface="Perpetua" panose="02020502060401020303" pitchFamily="18" charset="0"/>
              </a:rPr>
              <a:t>ontext</a:t>
            </a:r>
            <a:endParaRPr lang="en-GB" b="1" dirty="0">
              <a:latin typeface="Perpetua" panose="02020502060401020303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9" name="Picture 8" descr="شعار كلية علوم الحاسووب و تكنولوجيا المعلومات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4" r="3664"/>
          <a:stretch/>
        </p:blipFill>
        <p:spPr bwMode="auto">
          <a:xfrm rot="583279">
            <a:off x="8919602" y="3604668"/>
            <a:ext cx="2733870" cy="222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157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Perpetua" panose="02020502060401020303" pitchFamily="18" charset="0"/>
              </a:rPr>
              <a:t>Systems That Solve Business Problems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16000">
              <a:spcAft>
                <a:spcPts val="1200"/>
              </a:spcAft>
            </a:pPr>
            <a:r>
              <a:rPr lang="en-GB" b="1" i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System: </a:t>
            </a:r>
            <a:r>
              <a:rPr lang="en-GB" dirty="0">
                <a:latin typeface="Perpetua" panose="02020502060401020303" pitchFamily="18" charset="0"/>
              </a:rPr>
              <a:t>interrelated components </a:t>
            </a:r>
            <a:r>
              <a:rPr lang="en-GB" dirty="0" smtClean="0">
                <a:latin typeface="Perpetua" panose="02020502060401020303" pitchFamily="18" charset="0"/>
              </a:rPr>
              <a:t>functioning together </a:t>
            </a:r>
            <a:r>
              <a:rPr lang="en-GB" dirty="0">
                <a:latin typeface="Perpetua" panose="02020502060401020303" pitchFamily="18" charset="0"/>
              </a:rPr>
              <a:t>to achieve an </a:t>
            </a:r>
            <a:r>
              <a:rPr lang="en-GB" dirty="0" smtClean="0">
                <a:latin typeface="Perpetua" panose="02020502060401020303" pitchFamily="18" charset="0"/>
              </a:rPr>
              <a:t>outcome.</a:t>
            </a:r>
            <a:endParaRPr lang="en-GB" dirty="0">
              <a:latin typeface="Perpetua" panose="02020502060401020303" pitchFamily="18" charset="0"/>
            </a:endParaRPr>
          </a:p>
          <a:p>
            <a:pPr marL="216000">
              <a:spcAft>
                <a:spcPts val="1200"/>
              </a:spcAft>
            </a:pPr>
            <a:r>
              <a:rPr lang="en-GB" dirty="0">
                <a:latin typeface="Perpetua" panose="02020502060401020303" pitchFamily="18" charset="0"/>
              </a:rPr>
              <a:t> </a:t>
            </a:r>
            <a:r>
              <a:rPr lang="en-GB" b="1" i="1" dirty="0">
                <a:solidFill>
                  <a:srgbClr val="0070C0"/>
                </a:solidFill>
                <a:latin typeface="Perpetua" panose="02020502060401020303" pitchFamily="18" charset="0"/>
              </a:rPr>
              <a:t>Information systems: </a:t>
            </a:r>
            <a:r>
              <a:rPr lang="en-GB" dirty="0">
                <a:latin typeface="Perpetua" panose="02020502060401020303" pitchFamily="18" charset="0"/>
              </a:rPr>
              <a:t>collection of </a:t>
            </a:r>
            <a:r>
              <a:rPr lang="en-GB" dirty="0" smtClean="0">
                <a:latin typeface="Perpetua" panose="02020502060401020303" pitchFamily="18" charset="0"/>
              </a:rPr>
              <a:t>interrelated components </a:t>
            </a:r>
            <a:r>
              <a:rPr lang="en-GB" dirty="0">
                <a:latin typeface="Perpetua" panose="02020502060401020303" pitchFamily="18" charset="0"/>
              </a:rPr>
              <a:t>that collect, process, store, </a:t>
            </a:r>
            <a:r>
              <a:rPr lang="en-GB" dirty="0" smtClean="0">
                <a:latin typeface="Perpetua" panose="02020502060401020303" pitchFamily="18" charset="0"/>
              </a:rPr>
              <a:t>and provide </a:t>
            </a:r>
            <a:r>
              <a:rPr lang="en-GB" dirty="0">
                <a:latin typeface="Perpetua" panose="02020502060401020303" pitchFamily="18" charset="0"/>
              </a:rPr>
              <a:t>as output information needed </a:t>
            </a:r>
            <a:r>
              <a:rPr lang="en-GB" dirty="0" smtClean="0">
                <a:latin typeface="Perpetua" panose="02020502060401020303" pitchFamily="18" charset="0"/>
              </a:rPr>
              <a:t>to complete tasks.</a:t>
            </a:r>
            <a:endParaRPr lang="en-GB" dirty="0">
              <a:latin typeface="Perpetua" panose="02020502060401020303" pitchFamily="18" charset="0"/>
            </a:endParaRPr>
          </a:p>
          <a:p>
            <a:pPr marL="216000">
              <a:spcAft>
                <a:spcPts val="1200"/>
              </a:spcAft>
            </a:pPr>
            <a:r>
              <a:rPr lang="en-GB" dirty="0">
                <a:latin typeface="Perpetua" panose="02020502060401020303" pitchFamily="18" charset="0"/>
              </a:rPr>
              <a:t> </a:t>
            </a:r>
            <a:r>
              <a:rPr lang="en-GB" b="1" i="1" dirty="0">
                <a:solidFill>
                  <a:srgbClr val="0070C0"/>
                </a:solidFill>
                <a:latin typeface="Perpetua" panose="02020502060401020303" pitchFamily="18" charset="0"/>
              </a:rPr>
              <a:t>Subsystem:</a:t>
            </a:r>
            <a:r>
              <a:rPr lang="en-GB" dirty="0" smtClean="0">
                <a:latin typeface="Perpetua" panose="02020502060401020303" pitchFamily="18" charset="0"/>
              </a:rPr>
              <a:t> </a:t>
            </a:r>
            <a:r>
              <a:rPr lang="en-GB" dirty="0">
                <a:latin typeface="Perpetua" panose="02020502060401020303" pitchFamily="18" charset="0"/>
              </a:rPr>
              <a:t>part of a larger </a:t>
            </a:r>
            <a:r>
              <a:rPr lang="en-GB" dirty="0" smtClean="0">
                <a:latin typeface="Perpetua" panose="02020502060401020303" pitchFamily="18" charset="0"/>
              </a:rPr>
              <a:t>system.</a:t>
            </a:r>
            <a:endParaRPr lang="en-GB" dirty="0">
              <a:latin typeface="Perpetua" panose="02020502060401020303" pitchFamily="18" charset="0"/>
            </a:endParaRPr>
          </a:p>
          <a:p>
            <a:pPr marL="216000">
              <a:spcAft>
                <a:spcPts val="1200"/>
              </a:spcAft>
            </a:pPr>
            <a:r>
              <a:rPr lang="en-GB" b="1" i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Functional </a:t>
            </a:r>
            <a:r>
              <a:rPr lang="en-GB" b="1" i="1" dirty="0">
                <a:solidFill>
                  <a:srgbClr val="0070C0"/>
                </a:solidFill>
                <a:latin typeface="Perpetua" panose="02020502060401020303" pitchFamily="18" charset="0"/>
              </a:rPr>
              <a:t>decomposition: </a:t>
            </a:r>
            <a:r>
              <a:rPr lang="en-GB" dirty="0">
                <a:latin typeface="Perpetua" panose="02020502060401020303" pitchFamily="18" charset="0"/>
              </a:rPr>
              <a:t>dividing a </a:t>
            </a:r>
            <a:r>
              <a:rPr lang="en-GB" dirty="0" smtClean="0">
                <a:latin typeface="Perpetua" panose="02020502060401020303" pitchFamily="18" charset="0"/>
              </a:rPr>
              <a:t>system into </a:t>
            </a:r>
            <a:r>
              <a:rPr lang="en-GB" dirty="0">
                <a:latin typeface="Perpetua" panose="02020502060401020303" pitchFamily="18" charset="0"/>
              </a:rPr>
              <a:t>smaller subsystems and components</a:t>
            </a:r>
            <a:r>
              <a:rPr lang="en-GB" dirty="0" smtClean="0">
                <a:latin typeface="Perpetua" panose="02020502060401020303" pitchFamily="18" charset="0"/>
              </a:rPr>
              <a:t>.</a:t>
            </a:r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789272" y="1690688"/>
            <a:ext cx="10826817" cy="1343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527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Perpetua" panose="02020502060401020303" pitchFamily="18" charset="0"/>
              </a:rPr>
              <a:t>Information Systems and Subsystems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>
              <a:latin typeface="Perpetua" panose="02020502060401020303" pitchFamily="18" charset="0"/>
            </a:endParaRPr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789272" y="1690688"/>
            <a:ext cx="10826817" cy="1343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/>
          <a:srcRect l="5129" t="5502" r="2833" b="6404"/>
          <a:stretch/>
        </p:blipFill>
        <p:spPr>
          <a:xfrm>
            <a:off x="2560320" y="1366786"/>
            <a:ext cx="6939815" cy="4945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54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Perpetua" panose="02020502060401020303" pitchFamily="18" charset="0"/>
              </a:rPr>
              <a:t>Information Systems and </a:t>
            </a:r>
            <a:r>
              <a:rPr lang="en-GB" b="1" dirty="0" smtClean="0">
                <a:latin typeface="Perpetua" panose="02020502060401020303" pitchFamily="18" charset="0"/>
              </a:rPr>
              <a:t>Components</a:t>
            </a:r>
            <a:endParaRPr lang="en-GB" b="1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>
              <a:latin typeface="Perpetua" panose="02020502060401020303" pitchFamily="18" charset="0"/>
            </a:endParaRPr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789272" y="1690688"/>
            <a:ext cx="10826817" cy="1343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4278" t="4223" r="5214" b="5975"/>
          <a:stretch/>
        </p:blipFill>
        <p:spPr>
          <a:xfrm>
            <a:off x="2618071" y="1789297"/>
            <a:ext cx="6525929" cy="4302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66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Perpetua" panose="02020502060401020303" pitchFamily="18" charset="0"/>
              </a:rPr>
              <a:t>System Boundary vs. Automation</a:t>
            </a:r>
            <a:br>
              <a:rPr lang="en-GB" b="1" dirty="0">
                <a:latin typeface="Perpetua" panose="02020502060401020303" pitchFamily="18" charset="0"/>
              </a:rPr>
            </a:br>
            <a:r>
              <a:rPr lang="en-GB" b="1" dirty="0">
                <a:latin typeface="Perpetua" panose="02020502060401020303" pitchFamily="18" charset="0"/>
              </a:rPr>
              <a:t>Boundary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>
              <a:latin typeface="Perpetua" panose="02020502060401020303" pitchFamily="18" charset="0"/>
            </a:endParaRPr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789272" y="1690688"/>
            <a:ext cx="10826817" cy="1343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7950" t="2572" r="6759" b="6385"/>
          <a:stretch/>
        </p:blipFill>
        <p:spPr>
          <a:xfrm>
            <a:off x="2627698" y="1839061"/>
            <a:ext cx="6814686" cy="4216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1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Perpetua" panose="02020502060401020303" pitchFamily="18" charset="0"/>
              </a:rPr>
              <a:t>Types of Information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16000">
              <a:spcAft>
                <a:spcPts val="1200"/>
              </a:spcAft>
            </a:pPr>
            <a:r>
              <a:rPr lang="en-GB" b="1" i="1" dirty="0">
                <a:solidFill>
                  <a:srgbClr val="0070C0"/>
                </a:solidFill>
                <a:latin typeface="Perpetua" panose="02020502060401020303" pitchFamily="18" charset="0"/>
              </a:rPr>
              <a:t>Customer relationship management (CRM) </a:t>
            </a:r>
            <a:r>
              <a:rPr lang="en-GB" b="1" i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system: </a:t>
            </a:r>
            <a:r>
              <a:rPr lang="en-GB" dirty="0">
                <a:latin typeface="Perpetua" panose="02020502060401020303" pitchFamily="18" charset="0"/>
              </a:rPr>
              <a:t>a system that supports marketing, sales, and service operations involving direct and indirect customer </a:t>
            </a:r>
            <a:r>
              <a:rPr lang="en-GB" dirty="0" smtClean="0">
                <a:latin typeface="Perpetua" panose="02020502060401020303" pitchFamily="18" charset="0"/>
              </a:rPr>
              <a:t>interaction.</a:t>
            </a:r>
          </a:p>
          <a:p>
            <a:pPr marL="216000">
              <a:spcAft>
                <a:spcPts val="1200"/>
              </a:spcAft>
            </a:pPr>
            <a:r>
              <a:rPr lang="en-GB" b="1" i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Supply </a:t>
            </a:r>
            <a:r>
              <a:rPr lang="en-GB" b="1" i="1" dirty="0">
                <a:solidFill>
                  <a:srgbClr val="0070C0"/>
                </a:solidFill>
                <a:latin typeface="Perpetua" panose="02020502060401020303" pitchFamily="18" charset="0"/>
              </a:rPr>
              <a:t>chain management (SCM) </a:t>
            </a:r>
            <a:r>
              <a:rPr lang="en-GB" b="1" i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system: </a:t>
            </a:r>
            <a:r>
              <a:rPr lang="en-GB" dirty="0">
                <a:latin typeface="Perpetua" panose="02020502060401020303" pitchFamily="18" charset="0"/>
              </a:rPr>
              <a:t>a system that seamlessly integrates product development, product acquisition, manufacturing, and inventory </a:t>
            </a:r>
            <a:r>
              <a:rPr lang="en-GB" dirty="0" smtClean="0">
                <a:latin typeface="Perpetua" panose="02020502060401020303" pitchFamily="18" charset="0"/>
              </a:rPr>
              <a:t>management.</a:t>
            </a:r>
          </a:p>
          <a:p>
            <a:pPr marL="216000">
              <a:spcAft>
                <a:spcPts val="1200"/>
              </a:spcAft>
            </a:pPr>
            <a:r>
              <a:rPr lang="en-GB" b="1" i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Accounting </a:t>
            </a:r>
            <a:r>
              <a:rPr lang="en-GB" b="1" i="1" dirty="0">
                <a:solidFill>
                  <a:srgbClr val="0070C0"/>
                </a:solidFill>
                <a:latin typeface="Perpetua" panose="02020502060401020303" pitchFamily="18" charset="0"/>
              </a:rPr>
              <a:t>and financial management (AFM) </a:t>
            </a:r>
            <a:r>
              <a:rPr lang="en-GB" b="1" i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system: </a:t>
            </a:r>
            <a:r>
              <a:rPr lang="en-GB" dirty="0">
                <a:latin typeface="Perpetua" panose="02020502060401020303" pitchFamily="18" charset="0"/>
              </a:rPr>
              <a:t>a system that records accounting information needed to produce financial statements and other reports used by investors and </a:t>
            </a:r>
            <a:r>
              <a:rPr lang="en-GB" dirty="0" smtClean="0">
                <a:latin typeface="Perpetua" panose="02020502060401020303" pitchFamily="18" charset="0"/>
              </a:rPr>
              <a:t>creditors.</a:t>
            </a:r>
          </a:p>
          <a:p>
            <a:pPr marL="216000">
              <a:spcAft>
                <a:spcPts val="1200"/>
              </a:spcAft>
            </a:pPr>
            <a:r>
              <a:rPr lang="en-GB" b="1" i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Human </a:t>
            </a:r>
            <a:r>
              <a:rPr lang="en-GB" b="1" i="1" dirty="0">
                <a:solidFill>
                  <a:srgbClr val="0070C0"/>
                </a:solidFill>
                <a:latin typeface="Perpetua" panose="02020502060401020303" pitchFamily="18" charset="0"/>
              </a:rPr>
              <a:t>resource management (HRM) </a:t>
            </a:r>
            <a:r>
              <a:rPr lang="en-GB" b="1" i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system: </a:t>
            </a:r>
            <a:r>
              <a:rPr lang="en-GB" dirty="0">
                <a:latin typeface="Perpetua" panose="02020502060401020303" pitchFamily="18" charset="0"/>
              </a:rPr>
              <a:t>a system that supports such employee-related tasks as payroll, benefits, hiring, and training</a:t>
            </a:r>
            <a:r>
              <a:rPr lang="en-GB" dirty="0" smtClean="0">
                <a:latin typeface="Perpetua" panose="02020502060401020303" pitchFamily="18" charset="0"/>
              </a:rPr>
              <a:t>.</a:t>
            </a:r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789272" y="1690688"/>
            <a:ext cx="10826817" cy="1343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70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Perpetua" panose="02020502060401020303" pitchFamily="18" charset="0"/>
              </a:rPr>
              <a:t>Types of Information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16000">
              <a:spcAft>
                <a:spcPts val="1200"/>
              </a:spcAft>
            </a:pPr>
            <a:r>
              <a:rPr lang="en-GB" b="1" i="1" dirty="0">
                <a:solidFill>
                  <a:srgbClr val="0070C0"/>
                </a:solidFill>
                <a:latin typeface="Perpetua" panose="02020502060401020303" pitchFamily="18" charset="0"/>
              </a:rPr>
              <a:t>Manufacturing management </a:t>
            </a:r>
            <a:r>
              <a:rPr lang="en-GB" b="1" i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system: </a:t>
            </a:r>
            <a:r>
              <a:rPr lang="en-GB" dirty="0">
                <a:latin typeface="Perpetua" panose="02020502060401020303" pitchFamily="18" charset="0"/>
              </a:rPr>
              <a:t>a system that controls internal production processes that turn raw materials into finished </a:t>
            </a:r>
            <a:r>
              <a:rPr lang="en-GB" dirty="0" smtClean="0">
                <a:latin typeface="Perpetua" panose="02020502060401020303" pitchFamily="18" charset="0"/>
              </a:rPr>
              <a:t>goods.</a:t>
            </a:r>
          </a:p>
          <a:p>
            <a:pPr marL="216000">
              <a:spcAft>
                <a:spcPts val="1200"/>
              </a:spcAft>
            </a:pPr>
            <a:r>
              <a:rPr lang="en-GB" b="1" i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Knowledge </a:t>
            </a:r>
            <a:r>
              <a:rPr lang="en-GB" b="1" i="1" dirty="0">
                <a:solidFill>
                  <a:srgbClr val="0070C0"/>
                </a:solidFill>
                <a:latin typeface="Perpetua" panose="02020502060401020303" pitchFamily="18" charset="0"/>
              </a:rPr>
              <a:t>management system (KMS</a:t>
            </a:r>
            <a:r>
              <a:rPr lang="en-GB" b="1" i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): </a:t>
            </a:r>
            <a:r>
              <a:rPr lang="en-GB" dirty="0">
                <a:latin typeface="Perpetua" panose="02020502060401020303" pitchFamily="18" charset="0"/>
              </a:rPr>
              <a:t>a system that supports the storage of and access to documents from all parts of the </a:t>
            </a:r>
            <a:r>
              <a:rPr lang="en-GB" dirty="0" smtClean="0">
                <a:latin typeface="Perpetua" panose="02020502060401020303" pitchFamily="18" charset="0"/>
              </a:rPr>
              <a:t>organization.</a:t>
            </a:r>
          </a:p>
          <a:p>
            <a:pPr marL="216000">
              <a:spcAft>
                <a:spcPts val="1200"/>
              </a:spcAft>
            </a:pPr>
            <a:r>
              <a:rPr lang="en-GB" b="1" i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Collaboration </a:t>
            </a:r>
            <a:r>
              <a:rPr lang="en-GB" b="1" i="1" dirty="0">
                <a:solidFill>
                  <a:srgbClr val="0070C0"/>
                </a:solidFill>
                <a:latin typeface="Perpetua" panose="02020502060401020303" pitchFamily="18" charset="0"/>
              </a:rPr>
              <a:t>support system (CSS</a:t>
            </a:r>
            <a:r>
              <a:rPr lang="en-GB" b="1" i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): </a:t>
            </a:r>
            <a:r>
              <a:rPr lang="en-GB" dirty="0">
                <a:latin typeface="Perpetua" panose="02020502060401020303" pitchFamily="18" charset="0"/>
              </a:rPr>
              <a:t>a system that enables geographically distributed personnel to collaborate on projects and </a:t>
            </a:r>
            <a:r>
              <a:rPr lang="en-GB" dirty="0" smtClean="0">
                <a:latin typeface="Perpetua" panose="02020502060401020303" pitchFamily="18" charset="0"/>
              </a:rPr>
              <a:t>tasks.</a:t>
            </a:r>
          </a:p>
          <a:p>
            <a:pPr marL="216000">
              <a:spcAft>
                <a:spcPts val="1200"/>
              </a:spcAft>
            </a:pPr>
            <a:r>
              <a:rPr lang="en-GB" b="1" i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Business </a:t>
            </a:r>
            <a:r>
              <a:rPr lang="en-GB" b="1" i="1" dirty="0">
                <a:solidFill>
                  <a:srgbClr val="0070C0"/>
                </a:solidFill>
                <a:latin typeface="Perpetua" panose="02020502060401020303" pitchFamily="18" charset="0"/>
              </a:rPr>
              <a:t>intelligence </a:t>
            </a:r>
            <a:r>
              <a:rPr lang="en-GB" b="1" i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system: </a:t>
            </a:r>
            <a:r>
              <a:rPr lang="en-GB" dirty="0">
                <a:latin typeface="Perpetua" panose="02020502060401020303" pitchFamily="18" charset="0"/>
              </a:rPr>
              <a:t>a system that supports strategic planning and executive decision </a:t>
            </a:r>
            <a:r>
              <a:rPr lang="en-GB" dirty="0" smtClean="0">
                <a:latin typeface="Perpetua" panose="02020502060401020303" pitchFamily="18" charset="0"/>
              </a:rPr>
              <a:t>making.</a:t>
            </a:r>
          </a:p>
          <a:p>
            <a:pPr marL="216000">
              <a:spcAft>
                <a:spcPts val="1200"/>
              </a:spcAft>
            </a:pPr>
            <a:r>
              <a:rPr lang="en-GB" b="1" i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Enterprise </a:t>
            </a:r>
            <a:r>
              <a:rPr lang="en-GB" b="1" i="1" dirty="0">
                <a:solidFill>
                  <a:srgbClr val="0070C0"/>
                </a:solidFill>
                <a:latin typeface="Perpetua" panose="02020502060401020303" pitchFamily="18" charset="0"/>
              </a:rPr>
              <a:t>resource planning (ERP</a:t>
            </a:r>
            <a:r>
              <a:rPr lang="en-GB" b="1" i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): </a:t>
            </a:r>
            <a:r>
              <a:rPr lang="en-GB" dirty="0">
                <a:latin typeface="Perpetua" panose="02020502060401020303" pitchFamily="18" charset="0"/>
              </a:rPr>
              <a:t>a process in which an organization commits to using an integrated set of software packages for key information systems</a:t>
            </a:r>
            <a:endParaRPr lang="en-GB" dirty="0" smtClean="0">
              <a:latin typeface="Perpetua" panose="02020502060401020303" pitchFamily="18" charset="0"/>
            </a:endParaRP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90888" y="6176963"/>
            <a:ext cx="1109792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Footer Placeholder 7"/>
          <p:cNvSpPr txBox="1">
            <a:spLocks/>
          </p:cNvSpPr>
          <p:nvPr/>
        </p:nvSpPr>
        <p:spPr>
          <a:xfrm>
            <a:off x="240631" y="6311900"/>
            <a:ext cx="11482939" cy="3307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COMPUTER INFORMATION SYSTEM DEPARTMENT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490888" y="6262233"/>
            <a:ext cx="498684" cy="4300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Straight Connector 7"/>
          <p:cNvCxnSpPr/>
          <p:nvPr/>
        </p:nvCxnSpPr>
        <p:spPr>
          <a:xfrm>
            <a:off x="789272" y="1690688"/>
            <a:ext cx="10826817" cy="1343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558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7186"/>
            <a:ext cx="10515600" cy="1325563"/>
          </a:xfrm>
        </p:spPr>
        <p:txBody>
          <a:bodyPr/>
          <a:lstStyle/>
          <a:p>
            <a:r>
              <a:rPr lang="en-GB" b="1" dirty="0">
                <a:latin typeface="Perpetua" panose="02020502060401020303" pitchFamily="18" charset="0"/>
              </a:rPr>
              <a:t>Types of Information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16000" lvl="1" indent="0">
              <a:buNone/>
            </a:pPr>
            <a:r>
              <a:rPr lang="en-GB" i="1" dirty="0" smtClean="0">
                <a:latin typeface="Perpetua" panose="02020502060401020303" pitchFamily="18" charset="0"/>
              </a:rPr>
              <a:t>Database?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6007" t="4473" r="7150" b="5160"/>
          <a:stretch/>
        </p:blipFill>
        <p:spPr>
          <a:xfrm>
            <a:off x="2678230" y="1070431"/>
            <a:ext cx="6626992" cy="5572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91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2980</TotalTime>
  <Words>338</Words>
  <Application>Microsoft Office PowerPoint</Application>
  <PresentationFormat>Widescreen</PresentationFormat>
  <Paragraphs>76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Perpetua</vt:lpstr>
      <vt:lpstr>Times New Roman</vt:lpstr>
      <vt:lpstr>Office Theme</vt:lpstr>
      <vt:lpstr>PowerPoint Presentation</vt:lpstr>
      <vt:lpstr>Systems That Solve Business Problems </vt:lpstr>
      <vt:lpstr>Information Systems and Subsystems</vt:lpstr>
      <vt:lpstr>Information Systems and Components</vt:lpstr>
      <vt:lpstr>System Boundary vs. Automation Boundary</vt:lpstr>
      <vt:lpstr>Types of Information Systems</vt:lpstr>
      <vt:lpstr>Types of Information Systems</vt:lpstr>
      <vt:lpstr>Types of Information Systems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 Zainab</dc:creator>
  <cp:lastModifiedBy>Z Zainab</cp:lastModifiedBy>
  <cp:revision>218</cp:revision>
  <dcterms:created xsi:type="dcterms:W3CDTF">2017-07-18T07:50:04Z</dcterms:created>
  <dcterms:modified xsi:type="dcterms:W3CDTF">2019-12-15T15:35:26Z</dcterms:modified>
</cp:coreProperties>
</file>