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8" r:id="rId3"/>
    <p:sldId id="292" r:id="rId4"/>
    <p:sldId id="293" r:id="rId5"/>
    <p:sldId id="294" r:id="rId6"/>
    <p:sldId id="296" r:id="rId7"/>
    <p:sldId id="297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System Development</a:t>
            </a:r>
          </a:p>
          <a:p>
            <a:pPr marL="0" indent="0" algn="ctr">
              <a:buNone/>
            </a:pPr>
            <a:r>
              <a:rPr lang="en-GB" b="1" dirty="0">
                <a:latin typeface="Perpetua" panose="02020502060401020303" pitchFamily="18" charset="0"/>
              </a:rPr>
              <a:t> O</a:t>
            </a:r>
            <a:r>
              <a:rPr lang="en-GB" b="1" dirty="0" smtClean="0">
                <a:latin typeface="Perpetua" panose="02020502060401020303" pitchFamily="18" charset="0"/>
              </a:rPr>
              <a:t>rganizational </a:t>
            </a:r>
            <a:r>
              <a:rPr lang="en-GB" b="1" dirty="0">
                <a:latin typeface="Perpetua" panose="02020502060401020303" pitchFamily="18" charset="0"/>
              </a:rPr>
              <a:t>and </a:t>
            </a:r>
            <a:r>
              <a:rPr lang="en-GB" b="1" dirty="0" smtClean="0">
                <a:latin typeface="Perpetua" panose="02020502060401020303" pitchFamily="18" charset="0"/>
              </a:rPr>
              <a:t>Business </a:t>
            </a:r>
            <a:r>
              <a:rPr lang="en-GB" b="1" dirty="0">
                <a:latin typeface="Perpetua" panose="02020502060401020303" pitchFamily="18" charset="0"/>
              </a:rPr>
              <a:t>C</a:t>
            </a:r>
            <a:r>
              <a:rPr lang="en-GB" b="1" dirty="0" smtClean="0">
                <a:latin typeface="Perpetua" panose="02020502060401020303" pitchFamily="18" charset="0"/>
              </a:rPr>
              <a:t>ontext</a:t>
            </a:r>
            <a:endParaRPr lang="en-GB" b="1" dirty="0">
              <a:latin typeface="Perpetua" panose="02020502060401020303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r="3664"/>
          <a:stretch/>
        </p:blipFill>
        <p:spPr bwMode="auto">
          <a:xfrm rot="583279">
            <a:off x="8919602" y="3604668"/>
            <a:ext cx="273387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Systems That Solve Business Problems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interrelated components </a:t>
            </a:r>
            <a:r>
              <a:rPr lang="en-GB" dirty="0" smtClean="0">
                <a:latin typeface="Perpetua" panose="02020502060401020303" pitchFamily="18" charset="0"/>
              </a:rPr>
              <a:t>functioning together </a:t>
            </a:r>
            <a:r>
              <a:rPr lang="en-GB" dirty="0">
                <a:latin typeface="Perpetua" panose="02020502060401020303" pitchFamily="18" charset="0"/>
              </a:rPr>
              <a:t>to achieve an </a:t>
            </a:r>
            <a:r>
              <a:rPr lang="en-GB" dirty="0" smtClean="0">
                <a:latin typeface="Perpetua" panose="02020502060401020303" pitchFamily="18" charset="0"/>
              </a:rPr>
              <a:t>outcome.</a:t>
            </a:r>
            <a:endParaRPr lang="en-GB" dirty="0">
              <a:latin typeface="Perpetua" panose="02020502060401020303" pitchFamily="18" charset="0"/>
            </a:endParaRPr>
          </a:p>
          <a:p>
            <a:pPr marL="216000">
              <a:spcAft>
                <a:spcPts val="1200"/>
              </a:spcAft>
            </a:pPr>
            <a:r>
              <a:rPr lang="en-GB" dirty="0">
                <a:latin typeface="Perpetua" panose="02020502060401020303" pitchFamily="18" charset="0"/>
              </a:rPr>
              <a:t>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Information systems: </a:t>
            </a:r>
            <a:r>
              <a:rPr lang="en-GB" dirty="0">
                <a:latin typeface="Perpetua" panose="02020502060401020303" pitchFamily="18" charset="0"/>
              </a:rPr>
              <a:t>collection of </a:t>
            </a:r>
            <a:r>
              <a:rPr lang="en-GB" dirty="0" smtClean="0">
                <a:latin typeface="Perpetua" panose="02020502060401020303" pitchFamily="18" charset="0"/>
              </a:rPr>
              <a:t>interrelated components </a:t>
            </a:r>
            <a:r>
              <a:rPr lang="en-GB" dirty="0">
                <a:latin typeface="Perpetua" panose="02020502060401020303" pitchFamily="18" charset="0"/>
              </a:rPr>
              <a:t>that collect, process, store, </a:t>
            </a:r>
            <a:r>
              <a:rPr lang="en-GB" dirty="0" smtClean="0">
                <a:latin typeface="Perpetua" panose="02020502060401020303" pitchFamily="18" charset="0"/>
              </a:rPr>
              <a:t>and provide </a:t>
            </a:r>
            <a:r>
              <a:rPr lang="en-GB" dirty="0">
                <a:latin typeface="Perpetua" panose="02020502060401020303" pitchFamily="18" charset="0"/>
              </a:rPr>
              <a:t>as output information needed </a:t>
            </a:r>
            <a:r>
              <a:rPr lang="en-GB" dirty="0" smtClean="0">
                <a:latin typeface="Perpetua" panose="02020502060401020303" pitchFamily="18" charset="0"/>
              </a:rPr>
              <a:t>to complete tasks.</a:t>
            </a:r>
            <a:endParaRPr lang="en-GB" dirty="0">
              <a:latin typeface="Perpetua" panose="02020502060401020303" pitchFamily="18" charset="0"/>
            </a:endParaRPr>
          </a:p>
          <a:p>
            <a:pPr marL="216000">
              <a:spcAft>
                <a:spcPts val="1200"/>
              </a:spcAft>
            </a:pPr>
            <a:r>
              <a:rPr lang="en-GB" dirty="0">
                <a:latin typeface="Perpetua" panose="02020502060401020303" pitchFamily="18" charset="0"/>
              </a:rPr>
              <a:t>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Subsystem: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part of a larger </a:t>
            </a:r>
            <a:r>
              <a:rPr lang="en-GB" dirty="0" smtClean="0">
                <a:latin typeface="Perpetua" panose="02020502060401020303" pitchFamily="18" charset="0"/>
              </a:rPr>
              <a:t>system.</a:t>
            </a:r>
            <a:endParaRPr lang="en-GB" dirty="0">
              <a:latin typeface="Perpetua" panose="02020502060401020303" pitchFamily="18" charset="0"/>
            </a:endParaRP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Functional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decomposition: </a:t>
            </a:r>
            <a:r>
              <a:rPr lang="en-GB" dirty="0">
                <a:latin typeface="Perpetua" panose="02020502060401020303" pitchFamily="18" charset="0"/>
              </a:rPr>
              <a:t>dividing a </a:t>
            </a:r>
            <a:r>
              <a:rPr lang="en-GB" dirty="0" smtClean="0">
                <a:latin typeface="Perpetua" panose="02020502060401020303" pitchFamily="18" charset="0"/>
              </a:rPr>
              <a:t>system into </a:t>
            </a:r>
            <a:r>
              <a:rPr lang="en-GB" dirty="0">
                <a:latin typeface="Perpetua" panose="02020502060401020303" pitchFamily="18" charset="0"/>
              </a:rPr>
              <a:t>smaller subsystems and components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2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Information Systems and Subsystems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5129" t="5502" r="2833" b="6404"/>
          <a:stretch/>
        </p:blipFill>
        <p:spPr>
          <a:xfrm>
            <a:off x="2560320" y="1366786"/>
            <a:ext cx="6939815" cy="494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54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Information Systems and </a:t>
            </a:r>
            <a:r>
              <a:rPr lang="en-GB" b="1" dirty="0" smtClean="0">
                <a:latin typeface="Perpetua" panose="02020502060401020303" pitchFamily="18" charset="0"/>
              </a:rPr>
              <a:t>Components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4278" t="4223" r="5214" b="5975"/>
          <a:stretch/>
        </p:blipFill>
        <p:spPr>
          <a:xfrm>
            <a:off x="2618071" y="1789297"/>
            <a:ext cx="6525929" cy="430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6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 Boundary vs. Automation</a:t>
            </a:r>
            <a:br>
              <a:rPr lang="en-GB" b="1" dirty="0">
                <a:latin typeface="Perpetua" panose="02020502060401020303" pitchFamily="18" charset="0"/>
              </a:rPr>
            </a:br>
            <a:r>
              <a:rPr lang="en-GB" b="1" dirty="0">
                <a:latin typeface="Perpetua" panose="02020502060401020303" pitchFamily="18" charset="0"/>
              </a:rPr>
              <a:t>Boundary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7950" t="2572" r="6759" b="6385"/>
          <a:stretch/>
        </p:blipFill>
        <p:spPr>
          <a:xfrm>
            <a:off x="2627698" y="1839061"/>
            <a:ext cx="6814686" cy="421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Types of Information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16000">
              <a:spcAft>
                <a:spcPts val="1200"/>
              </a:spcAft>
            </a:pP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Customer relationship management (CRM)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a system that supports marketing, sales, and service operations involving direct and indirect customer </a:t>
            </a:r>
            <a:r>
              <a:rPr lang="en-GB" dirty="0" smtClean="0">
                <a:latin typeface="Perpetua" panose="02020502060401020303" pitchFamily="18" charset="0"/>
              </a:rPr>
              <a:t>interaction.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Supply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chain management (SCM)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a system that seamlessly integrates product development, product acquisition, manufacturing, and inventory </a:t>
            </a:r>
            <a:r>
              <a:rPr lang="en-GB" dirty="0" smtClean="0">
                <a:latin typeface="Perpetua" panose="02020502060401020303" pitchFamily="18" charset="0"/>
              </a:rPr>
              <a:t>management.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Accounting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and financial management (AFM)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a system that records accounting information needed to produce financial statements and other reports used by investors and </a:t>
            </a:r>
            <a:r>
              <a:rPr lang="en-GB" dirty="0" smtClean="0">
                <a:latin typeface="Perpetua" panose="02020502060401020303" pitchFamily="18" charset="0"/>
              </a:rPr>
              <a:t>creditors.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Human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resource management (HRM)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a system that supports such employee-related tasks as payroll, benefits, hiring, and training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7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Types of Information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16000">
              <a:spcAft>
                <a:spcPts val="1200"/>
              </a:spcAft>
            </a:pP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Manufacturing management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a system that controls internal production processes that turn raw materials into finished </a:t>
            </a:r>
            <a:r>
              <a:rPr lang="en-GB" dirty="0" smtClean="0">
                <a:latin typeface="Perpetua" panose="02020502060401020303" pitchFamily="18" charset="0"/>
              </a:rPr>
              <a:t>goods.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Knowledge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management system (KMS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): </a:t>
            </a:r>
            <a:r>
              <a:rPr lang="en-GB" dirty="0">
                <a:latin typeface="Perpetua" panose="02020502060401020303" pitchFamily="18" charset="0"/>
              </a:rPr>
              <a:t>a system that supports the storage of and access to documents from all parts of the </a:t>
            </a:r>
            <a:r>
              <a:rPr lang="en-GB" dirty="0" smtClean="0">
                <a:latin typeface="Perpetua" panose="02020502060401020303" pitchFamily="18" charset="0"/>
              </a:rPr>
              <a:t>organization.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Collaboration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support system (CSS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): </a:t>
            </a:r>
            <a:r>
              <a:rPr lang="en-GB" dirty="0">
                <a:latin typeface="Perpetua" panose="02020502060401020303" pitchFamily="18" charset="0"/>
              </a:rPr>
              <a:t>a system that enables geographically distributed personnel to collaborate on projects and </a:t>
            </a:r>
            <a:r>
              <a:rPr lang="en-GB" dirty="0" smtClean="0">
                <a:latin typeface="Perpetua" panose="02020502060401020303" pitchFamily="18" charset="0"/>
              </a:rPr>
              <a:t>tasks.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Business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intelligence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system: </a:t>
            </a:r>
            <a:r>
              <a:rPr lang="en-GB" dirty="0">
                <a:latin typeface="Perpetua" panose="02020502060401020303" pitchFamily="18" charset="0"/>
              </a:rPr>
              <a:t>a system that supports strategic planning and executive decision </a:t>
            </a:r>
            <a:r>
              <a:rPr lang="en-GB" dirty="0" smtClean="0">
                <a:latin typeface="Perpetua" panose="02020502060401020303" pitchFamily="18" charset="0"/>
              </a:rPr>
              <a:t>making.</a:t>
            </a:r>
          </a:p>
          <a:p>
            <a:pPr marL="216000">
              <a:spcAft>
                <a:spcPts val="1200"/>
              </a:spcAft>
            </a:pP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Enterprise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resource planning (ERP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): </a:t>
            </a:r>
            <a:r>
              <a:rPr lang="en-GB" dirty="0">
                <a:latin typeface="Perpetua" panose="02020502060401020303" pitchFamily="18" charset="0"/>
              </a:rPr>
              <a:t>a process in which an organization commits to using an integrated set of software packages for key information systems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5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186"/>
            <a:ext cx="10515600" cy="1325563"/>
          </a:xfrm>
        </p:spPr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Types of Information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6000" lvl="1" indent="0">
              <a:buNone/>
            </a:pPr>
            <a:r>
              <a:rPr lang="en-GB" i="1" dirty="0" smtClean="0">
                <a:latin typeface="Perpetua" panose="02020502060401020303" pitchFamily="18" charset="0"/>
              </a:rPr>
              <a:t>Database?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007" t="4473" r="7150" b="5160"/>
          <a:stretch/>
        </p:blipFill>
        <p:spPr>
          <a:xfrm>
            <a:off x="2678230" y="1070431"/>
            <a:ext cx="6626992" cy="55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2980</TotalTime>
  <Words>338</Words>
  <Application>Microsoft Office PowerPoint</Application>
  <PresentationFormat>Widescreen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Systems That Solve Business Problems </vt:lpstr>
      <vt:lpstr>Information Systems and Subsystems</vt:lpstr>
      <vt:lpstr>Information Systems and Components</vt:lpstr>
      <vt:lpstr>System Boundary vs. Automation Boundary</vt:lpstr>
      <vt:lpstr>Types of Information Systems</vt:lpstr>
      <vt:lpstr>Types of Information Systems</vt:lpstr>
      <vt:lpstr>Types of Information Systems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218</cp:revision>
  <dcterms:created xsi:type="dcterms:W3CDTF">2017-07-18T07:50:04Z</dcterms:created>
  <dcterms:modified xsi:type="dcterms:W3CDTF">2019-12-15T15:35:26Z</dcterms:modified>
</cp:coreProperties>
</file>